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nton Italics" charset="1" panose="00000500000000000000"/>
      <p:regular r:id="rId15"/>
    </p:embeddedFont>
    <p:embeddedFont>
      <p:font typeface="Open Sans Bold Italics" charset="1" panose="00000000000000000000"/>
      <p:regular r:id="rId16"/>
    </p:embeddedFont>
    <p:embeddedFont>
      <p:font typeface="Canva Sans Italics" charset="1" panose="020B0503030501040103"/>
      <p:regular r:id="rId17"/>
    </p:embeddedFont>
    <p:embeddedFont>
      <p:font typeface="Times New Roman" charset="1" panose="02030502070405020303"/>
      <p:regular r:id="rId18"/>
    </p:embeddedFont>
    <p:embeddedFont>
      <p:font typeface="Fira Sans Ultra-Bold" charset="1" panose="020B0903050000020004"/>
      <p:regular r:id="rId19"/>
    </p:embeddedFont>
    <p:embeddedFont>
      <p:font typeface="Fira Sans Medium" charset="1" panose="020B06030500000200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80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953582" y="1999605"/>
            <a:ext cx="2635110" cy="6111085"/>
            <a:chOff x="0" y="0"/>
            <a:chExt cx="406400" cy="9424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942483"/>
            </a:xfrm>
            <a:custGeom>
              <a:avLst/>
              <a:gdLst/>
              <a:ahLst/>
              <a:cxnLst/>
              <a:rect r="r" b="b" t="t" l="l"/>
              <a:pathLst>
                <a:path h="942483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03200" cy="980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-1492399" y="1999605"/>
            <a:ext cx="4141843" cy="6111085"/>
            <a:chOff x="0" y="0"/>
            <a:chExt cx="638776" cy="9424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8776" cy="942483"/>
            </a:xfrm>
            <a:custGeom>
              <a:avLst/>
              <a:gdLst/>
              <a:ahLst/>
              <a:cxnLst/>
              <a:rect r="r" b="b" t="t" l="l"/>
              <a:pathLst>
                <a:path h="942483" w="638776">
                  <a:moveTo>
                    <a:pt x="203200" y="0"/>
                  </a:moveTo>
                  <a:lnTo>
                    <a:pt x="638776" y="0"/>
                  </a:lnTo>
                  <a:lnTo>
                    <a:pt x="435576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35576" cy="980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444813" y="0"/>
            <a:ext cx="17376481" cy="12097763"/>
            <a:chOff x="0" y="0"/>
            <a:chExt cx="1182576" cy="82332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82576" cy="823327"/>
            </a:xfrm>
            <a:custGeom>
              <a:avLst/>
              <a:gdLst/>
              <a:ahLst/>
              <a:cxnLst/>
              <a:rect r="r" b="b" t="t" l="l"/>
              <a:pathLst>
                <a:path h="823327" w="1182576">
                  <a:moveTo>
                    <a:pt x="203200" y="0"/>
                  </a:moveTo>
                  <a:lnTo>
                    <a:pt x="1182576" y="0"/>
                  </a:lnTo>
                  <a:lnTo>
                    <a:pt x="979376" y="823327"/>
                  </a:lnTo>
                  <a:lnTo>
                    <a:pt x="0" y="823327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0" t="-11665" r="-28878" b="-11665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10800000">
            <a:off x="17338780" y="9258300"/>
            <a:ext cx="3284984" cy="421465"/>
            <a:chOff x="0" y="0"/>
            <a:chExt cx="7345902" cy="9424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345901" cy="942483"/>
            </a:xfrm>
            <a:custGeom>
              <a:avLst/>
              <a:gdLst/>
              <a:ahLst/>
              <a:cxnLst/>
              <a:rect r="r" b="b" t="t" l="l"/>
              <a:pathLst>
                <a:path h="942483" w="7345901">
                  <a:moveTo>
                    <a:pt x="203200" y="0"/>
                  </a:moveTo>
                  <a:lnTo>
                    <a:pt x="7345901" y="0"/>
                  </a:lnTo>
                  <a:lnTo>
                    <a:pt x="7142701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101600" y="-38100"/>
              <a:ext cx="7142702" cy="980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665387"/>
            <a:ext cx="383444" cy="363313"/>
          </a:xfrm>
          <a:custGeom>
            <a:avLst/>
            <a:gdLst/>
            <a:ahLst/>
            <a:cxnLst/>
            <a:rect r="r" b="b" t="t" l="l"/>
            <a:pathLst>
              <a:path h="363313" w="383444">
                <a:moveTo>
                  <a:pt x="0" y="0"/>
                </a:moveTo>
                <a:lnTo>
                  <a:pt x="383444" y="0"/>
                </a:lnTo>
                <a:lnTo>
                  <a:pt x="383444" y="363313"/>
                </a:lnTo>
                <a:lnTo>
                  <a:pt x="0" y="3633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834074" y="640307"/>
            <a:ext cx="10016272" cy="6361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043"/>
              </a:lnSpc>
              <a:spcBef>
                <a:spcPct val="0"/>
              </a:spcBef>
            </a:pPr>
            <a:r>
              <a:rPr lang="en-US" sz="37173" i="true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  RGP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3606378" y="6256062"/>
            <a:ext cx="7142147" cy="647986"/>
            <a:chOff x="0" y="0"/>
            <a:chExt cx="8973815" cy="81416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973815" cy="814168"/>
            </a:xfrm>
            <a:custGeom>
              <a:avLst/>
              <a:gdLst/>
              <a:ahLst/>
              <a:cxnLst/>
              <a:rect r="r" b="b" t="t" l="l"/>
              <a:pathLst>
                <a:path h="814168" w="8973815">
                  <a:moveTo>
                    <a:pt x="203200" y="0"/>
                  </a:moveTo>
                  <a:lnTo>
                    <a:pt x="8973815" y="0"/>
                  </a:lnTo>
                  <a:lnTo>
                    <a:pt x="8770615" y="814168"/>
                  </a:lnTo>
                  <a:lnTo>
                    <a:pt x="0" y="814168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8770615" cy="8522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547103" y="-1127326"/>
            <a:ext cx="1503476" cy="3114494"/>
            <a:chOff x="0" y="0"/>
            <a:chExt cx="406400" cy="84186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06400" cy="841869"/>
            </a:xfrm>
            <a:custGeom>
              <a:avLst/>
              <a:gdLst/>
              <a:ahLst/>
              <a:cxnLst/>
              <a:rect r="r" b="b" t="t" l="l"/>
              <a:pathLst>
                <a:path h="841869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841869"/>
                  </a:lnTo>
                  <a:lnTo>
                    <a:pt x="0" y="841869"/>
                  </a:lnTo>
                  <a:lnTo>
                    <a:pt x="20320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101600" y="-38100"/>
              <a:ext cx="203200" cy="8799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728086" y="6361615"/>
            <a:ext cx="68190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b="true" sz="2300" i="true">
                <a:solidFill>
                  <a:srgbClr val="171A18"/>
                </a:solidFill>
                <a:latin typeface="Open Sans Bold Italics"/>
                <a:ea typeface="Open Sans Bold Italics"/>
                <a:cs typeface="Open Sans Bold Italics"/>
                <a:sym typeface="Open Sans Bold Italics"/>
              </a:rPr>
              <a:t>ROGER GUEDES PERSONAL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483841" y="8153851"/>
            <a:ext cx="8264683" cy="464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Grupo :  Marcella , Mônica , Jennifer e Gabriell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84182" y="666494"/>
            <a:ext cx="5209018" cy="62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 i="true">
                <a:solidFill>
                  <a:srgbClr val="FFFFFF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Apresentação: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21212">
                <a:alpha val="100000"/>
              </a:srgbClr>
            </a:gs>
            <a:gs pos="33333">
              <a:srgbClr val="3D8058">
                <a:alpha val="100000"/>
              </a:srgbClr>
            </a:gs>
            <a:gs pos="66667">
              <a:srgbClr val="3D8058">
                <a:alpha val="100000"/>
              </a:srgbClr>
            </a:gs>
            <a:gs pos="100000">
              <a:srgbClr val="3D8058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5135" y="1994767"/>
            <a:ext cx="6007866" cy="845562"/>
            <a:chOff x="0" y="0"/>
            <a:chExt cx="38169721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545657" y="1994767"/>
            <a:ext cx="6007866" cy="845562"/>
            <a:chOff x="0" y="0"/>
            <a:chExt cx="38169721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851555" y="1994767"/>
            <a:ext cx="6007866" cy="845562"/>
            <a:chOff x="0" y="0"/>
            <a:chExt cx="38169721" cy="53721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sp>
        <p:nvSpPr>
          <p:cNvPr name="AutoShape 8" id="8"/>
          <p:cNvSpPr/>
          <p:nvPr/>
        </p:nvSpPr>
        <p:spPr>
          <a:xfrm>
            <a:off x="1508178" y="4701138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508178" y="5989211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1508178" y="7281680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508178" y="8905223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-801148" y="-2414208"/>
            <a:ext cx="4618653" cy="4114800"/>
          </a:xfrm>
          <a:custGeom>
            <a:avLst/>
            <a:gdLst/>
            <a:ahLst/>
            <a:cxnLst/>
            <a:rect r="r" b="b" t="t" l="l"/>
            <a:pathLst>
              <a:path h="4114800" w="4618653">
                <a:moveTo>
                  <a:pt x="0" y="0"/>
                </a:moveTo>
                <a:lnTo>
                  <a:pt x="4618653" y="0"/>
                </a:lnTo>
                <a:lnTo>
                  <a:pt x="461865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996798" y="3699183"/>
            <a:ext cx="4484905" cy="49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  <a:spcBef>
                <a:spcPct val="0"/>
              </a:spcBef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Cadastro do Usuário personal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96798" y="5056055"/>
            <a:ext cx="4484905" cy="49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  <a:spcBef>
                <a:spcPct val="0"/>
              </a:spcBef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Cadastro de usuário aluno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43120" y="698000"/>
            <a:ext cx="8349483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59"/>
              </a:lnSpc>
            </a:pPr>
            <a:r>
              <a:rPr lang="en-US" sz="5799" b="true">
                <a:solidFill>
                  <a:srgbClr val="FFFFFF"/>
                </a:solidFill>
                <a:latin typeface="Fira Sans Ultra-Bold"/>
                <a:ea typeface="Fira Sans Ultra-Bold"/>
                <a:cs typeface="Fira Sans Ultra-Bold"/>
                <a:sym typeface="Fira Sans Ultra-Bold"/>
              </a:rPr>
              <a:t>REQUISITOS FUNCIONAIS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6039" y="2222391"/>
            <a:ext cx="4466960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true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Código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380831" y="2204602"/>
            <a:ext cx="443276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Requisitos Funcionais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408304" y="2222391"/>
            <a:ext cx="4894367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Descrição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26681" y="3708708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26681" y="5062239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26681" y="6415770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26681" y="7769301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996798" y="6388184"/>
            <a:ext cx="4484905" cy="49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  <a:spcBef>
                <a:spcPct val="0"/>
              </a:spcBef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 usuário Personal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996798" y="7769799"/>
            <a:ext cx="4484905" cy="49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  <a:spcBef>
                <a:spcPct val="0"/>
              </a:spcBef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 de usuário aluno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067042" y="3312209"/>
            <a:ext cx="5800225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deve pe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rmitir o cadastro diferenciado para o personal, para funções de administrador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067042" y="4847719"/>
            <a:ext cx="5717711" cy="872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istema deve permitir um cadastro geral limitado para o aluno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996619" y="5939060"/>
            <a:ext cx="5981166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deve pe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rmitir que o usuário personal faça o seu login com as credenciais de acesso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984046" y="7372135"/>
            <a:ext cx="6161079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deve pe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rmitir que o usuário aluno faça o seu login com as credenciais de acesso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21212">
                <a:alpha val="100000"/>
              </a:srgbClr>
            </a:gs>
            <a:gs pos="33333">
              <a:srgbClr val="3D8058">
                <a:alpha val="100000"/>
              </a:srgbClr>
            </a:gs>
            <a:gs pos="66667">
              <a:srgbClr val="3D8058">
                <a:alpha val="100000"/>
              </a:srgbClr>
            </a:gs>
            <a:gs pos="100000">
              <a:srgbClr val="3D8058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508178" y="4701138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508258" y="6337591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937886" y="7184754"/>
            <a:ext cx="4246041" cy="4114800"/>
          </a:xfrm>
          <a:custGeom>
            <a:avLst/>
            <a:gdLst/>
            <a:ahLst/>
            <a:cxnLst/>
            <a:rect r="r" b="b" t="t" l="l"/>
            <a:pathLst>
              <a:path h="4114800" w="4246041">
                <a:moveTo>
                  <a:pt x="0" y="0"/>
                </a:moveTo>
                <a:lnTo>
                  <a:pt x="4246041" y="0"/>
                </a:lnTo>
                <a:lnTo>
                  <a:pt x="424604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984522" y="3329621"/>
            <a:ext cx="42618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Ficha de anamnese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57171" y="4844755"/>
            <a:ext cx="42618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Visualização da Ficha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805149" y="3002254"/>
            <a:ext cx="5511695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deve permitir que o usuário personal preencha a ficha de anamnese do usuário alun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746665" y="4605888"/>
            <a:ext cx="5628663" cy="171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istema deve permitir que o usuário aluno visualize a sua ficha de anamnese preenchida pelo usuário personal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43120" y="698000"/>
            <a:ext cx="8349483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59"/>
              </a:lnSpc>
            </a:pPr>
            <a:r>
              <a:rPr lang="en-US" sz="5799" b="true">
                <a:solidFill>
                  <a:srgbClr val="FFFFFF"/>
                </a:solidFill>
                <a:latin typeface="Fira Sans Ultra-Bold"/>
                <a:ea typeface="Fira Sans Ultra-Bold"/>
                <a:cs typeface="Fira Sans Ultra-Bold"/>
                <a:sym typeface="Fira Sans Ultra-Bold"/>
              </a:rPr>
              <a:t>REQUISITOS FUNCIONAIS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057171" y="6359889"/>
            <a:ext cx="42618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Aba KIDS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689515" y="6399504"/>
            <a:ext cx="6653783" cy="25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deve permitir que aluno e personal possam acessar essa aba com base na sua consulta inicial, </a:t>
            </a: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sendo restrita as demais abas, somente para visualização dos treinos pelo usuário aluno e alteração necessários pelo usuário personal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185135" y="1994767"/>
            <a:ext cx="6007866" cy="845562"/>
            <a:chOff x="0" y="0"/>
            <a:chExt cx="38169721" cy="53721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6545657" y="1994767"/>
            <a:ext cx="6007866" cy="845562"/>
            <a:chOff x="0" y="0"/>
            <a:chExt cx="38169721" cy="53721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1851555" y="1994767"/>
            <a:ext cx="6007866" cy="845562"/>
            <a:chOff x="0" y="0"/>
            <a:chExt cx="38169721" cy="53721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706039" y="2222391"/>
            <a:ext cx="4466960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true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Código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380831" y="2204602"/>
            <a:ext cx="443276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Requisitos Funcionais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408304" y="2222391"/>
            <a:ext cx="4894367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Descrição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26681" y="3708708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RF05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26681" y="5062239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RF06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26681" y="6415770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RF07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21212">
                <a:alpha val="100000"/>
              </a:srgbClr>
            </a:gs>
            <a:gs pos="33333">
              <a:srgbClr val="3D8058">
                <a:alpha val="100000"/>
              </a:srgbClr>
            </a:gs>
            <a:gs pos="66667">
              <a:srgbClr val="3D8058">
                <a:alpha val="100000"/>
              </a:srgbClr>
            </a:gs>
            <a:gs pos="100000">
              <a:srgbClr val="3D8058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5135" y="1994767"/>
            <a:ext cx="6007866" cy="845562"/>
            <a:chOff x="0" y="0"/>
            <a:chExt cx="38169721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513928" y="1994767"/>
            <a:ext cx="6007866" cy="845562"/>
            <a:chOff x="0" y="0"/>
            <a:chExt cx="38169721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833724" y="1994767"/>
            <a:ext cx="6007866" cy="845562"/>
            <a:chOff x="0" y="0"/>
            <a:chExt cx="38169721" cy="53721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sp>
        <p:nvSpPr>
          <p:cNvPr name="AutoShape 8" id="8"/>
          <p:cNvSpPr/>
          <p:nvPr/>
        </p:nvSpPr>
        <p:spPr>
          <a:xfrm>
            <a:off x="1426681" y="5689256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6690636" y="3669004"/>
            <a:ext cx="42618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Aba Adultos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42132" y="2959391"/>
            <a:ext cx="6999458" cy="25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deve permitir que aluno e personal possam acessar essa aba com base na sua consulta inicial, sendo restrita as demais abas, somente para visualização dos treinos pelo usuário aluno e alteração necessários pelo usuário personal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43120" y="698000"/>
            <a:ext cx="8349483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59"/>
              </a:lnSpc>
            </a:pPr>
            <a:r>
              <a:rPr lang="en-US" sz="5799" b="true">
                <a:solidFill>
                  <a:srgbClr val="FFFFFF"/>
                </a:solidFill>
                <a:latin typeface="Fira Sans Ultra-Bold"/>
                <a:ea typeface="Fira Sans Ultra-Bold"/>
                <a:cs typeface="Fira Sans Ultra-Bold"/>
                <a:sym typeface="Fira Sans Ultra-Bold"/>
              </a:rPr>
              <a:t>REQUISITOS FUNCIONAIS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06039" y="2222391"/>
            <a:ext cx="4466960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true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Código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57171" y="2222391"/>
            <a:ext cx="443276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Requisitos Funcionais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408304" y="2222391"/>
            <a:ext cx="4894367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Descrição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90636" y="6635102"/>
            <a:ext cx="42618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Aba Inclusão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842132" y="5808319"/>
            <a:ext cx="7038454" cy="2548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deve permitir que aluno e personal possam acessar essa aba com base na sua consulta inicial, sendo restrita as demais abas, somente para visualização dos treinos pelo usuário aluno e alteração necessários pelo usuário personal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6681" y="3708708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RF08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26681" y="6635102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RF09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21212">
                <a:alpha val="100000"/>
              </a:srgbClr>
            </a:gs>
            <a:gs pos="33333">
              <a:srgbClr val="3D8058">
                <a:alpha val="100000"/>
              </a:srgbClr>
            </a:gs>
            <a:gs pos="66667">
              <a:srgbClr val="3D8058">
                <a:alpha val="100000"/>
              </a:srgbClr>
            </a:gs>
            <a:gs pos="100000">
              <a:srgbClr val="3D8058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1746" y="1994767"/>
            <a:ext cx="6007866" cy="845562"/>
            <a:chOff x="0" y="0"/>
            <a:chExt cx="38169721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150540" y="1994767"/>
            <a:ext cx="6007866" cy="845562"/>
            <a:chOff x="0" y="0"/>
            <a:chExt cx="38169721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470336" y="1994767"/>
            <a:ext cx="6007866" cy="845562"/>
            <a:chOff x="0" y="0"/>
            <a:chExt cx="38169721" cy="53721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sp>
        <p:nvSpPr>
          <p:cNvPr name="AutoShape 8" id="8"/>
          <p:cNvSpPr/>
          <p:nvPr/>
        </p:nvSpPr>
        <p:spPr>
          <a:xfrm>
            <a:off x="1508258" y="5138738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5343120" y="698000"/>
            <a:ext cx="8349483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59"/>
              </a:lnSpc>
            </a:pPr>
            <a:r>
              <a:rPr lang="en-US" sz="5799" b="true">
                <a:solidFill>
                  <a:srgbClr val="FFFFFF"/>
                </a:solidFill>
                <a:latin typeface="Fira Sans Ultra-Bold"/>
                <a:ea typeface="Fira Sans Ultra-Bold"/>
                <a:cs typeface="Fira Sans Ultra-Bold"/>
                <a:sym typeface="Fira Sans Ultra-Bold"/>
              </a:rPr>
              <a:t>REQUISITOS FUNCIONAIS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42650" y="2222391"/>
            <a:ext cx="4466960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true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Código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93783" y="2222391"/>
            <a:ext cx="443276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Requisitos Funcionais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44916" y="2222391"/>
            <a:ext cx="4894367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Descrição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057171" y="6124575"/>
            <a:ext cx="42618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Notificação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967379" y="5695950"/>
            <a:ext cx="7320621" cy="1284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1027" indent="-255514" lvl="1">
              <a:lnSpc>
                <a:spcPts val="3313"/>
              </a:lnSpc>
              <a:spcBef>
                <a:spcPct val="0"/>
              </a:spcBef>
              <a:buFont typeface="Arial"/>
              <a:buChar char="•"/>
            </a:pPr>
            <a:r>
              <a:rPr lang="en-US" sz="2366" spc="1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enviará uma notificação para confirmação da aula com 24 de antecedência, para que o usuário aluno informe se a aula será presencial ou não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106624" y="3402304"/>
            <a:ext cx="6715915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deve ter um campo para feedback obrigatório do aluno para receber o próximo treino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057171" y="3642334"/>
            <a:ext cx="3694446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Feedback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6681" y="3708708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RF10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26681" y="6088380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RF11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21212">
                <a:alpha val="100000"/>
              </a:srgbClr>
            </a:gs>
            <a:gs pos="33333">
              <a:srgbClr val="3D8058">
                <a:alpha val="100000"/>
              </a:srgbClr>
            </a:gs>
            <a:gs pos="66667">
              <a:srgbClr val="3D8058">
                <a:alpha val="100000"/>
              </a:srgbClr>
            </a:gs>
            <a:gs pos="100000">
              <a:srgbClr val="3D8058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5135" y="1994767"/>
            <a:ext cx="6007866" cy="845562"/>
            <a:chOff x="0" y="0"/>
            <a:chExt cx="38169721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513928" y="1994767"/>
            <a:ext cx="6007866" cy="845562"/>
            <a:chOff x="0" y="0"/>
            <a:chExt cx="38169721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833724" y="1994767"/>
            <a:ext cx="6007866" cy="845562"/>
            <a:chOff x="0" y="0"/>
            <a:chExt cx="38169721" cy="53721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sp>
        <p:nvSpPr>
          <p:cNvPr name="AutoShape 8" id="8"/>
          <p:cNvSpPr/>
          <p:nvPr/>
        </p:nvSpPr>
        <p:spPr>
          <a:xfrm>
            <a:off x="1283466" y="5516038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283466" y="7859078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5343120" y="698000"/>
            <a:ext cx="8349483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59"/>
              </a:lnSpc>
            </a:pPr>
            <a:r>
              <a:rPr lang="en-US" sz="5799" b="true">
                <a:solidFill>
                  <a:srgbClr val="FFFFFF"/>
                </a:solidFill>
                <a:latin typeface="Fira Sans Ultra-Bold"/>
                <a:ea typeface="Fira Sans Ultra-Bold"/>
                <a:cs typeface="Fira Sans Ultra-Bold"/>
                <a:sym typeface="Fira Sans Ultra-Bold"/>
              </a:rPr>
              <a:t>REQUISITOS FUNCIONAIS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06039" y="2222391"/>
            <a:ext cx="4466960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true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Código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057171" y="2222391"/>
            <a:ext cx="443276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Requisitos Funcionais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408304" y="2222391"/>
            <a:ext cx="4894367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Descrição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10173" y="8707564"/>
            <a:ext cx="2231257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006740" y="8711565"/>
            <a:ext cx="42618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Compartilhamento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673270" y="8301990"/>
            <a:ext cx="7557174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sistema será integrado com as redes sociais para que o usuário aluno possa compartilhar os treinos realizados, de forma anônima ou não.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72984" y="6249371"/>
            <a:ext cx="2483029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865994" y="5739876"/>
            <a:ext cx="6646038" cy="1982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871" indent="-237435" lvl="1">
              <a:lnSpc>
                <a:spcPts val="3079"/>
              </a:lnSpc>
              <a:buFont typeface="Arial"/>
              <a:buChar char="•"/>
            </a:pPr>
            <a:r>
              <a:rPr lang="en-US" sz="2199" spc="1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fornecerá um campo para o usuário personal selecionar vídeos para cada exercício e os usuários alunos poderão visualizar os exercícios de</a:t>
            </a:r>
          </a:p>
          <a:p>
            <a:pPr algn="just">
              <a:lnSpc>
                <a:spcPts val="3079"/>
              </a:lnSpc>
            </a:pPr>
            <a:r>
              <a:rPr lang="en-US" sz="2199" spc="1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r>
              <a:rPr lang="en-US" sz="2199" spc="1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acordo com sua ficha de treino</a:t>
            </a: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5882915" y="6550415"/>
            <a:ext cx="3694446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Visualizaçõa de vídeos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46249" y="3774668"/>
            <a:ext cx="4261805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RF12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944222" y="3791179"/>
            <a:ext cx="42618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Notificação de Pagamento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056494" y="3067161"/>
            <a:ext cx="7038454" cy="2129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sistema enviará uma notificação de alerta na cor vermelha solicitando regularização do pagamento em caso de atraso. Após 15 dias o sistema será bloqueado se não houver regularização.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21212">
                <a:alpha val="100000"/>
              </a:srgbClr>
            </a:gs>
            <a:gs pos="33333">
              <a:srgbClr val="3D8058">
                <a:alpha val="100000"/>
              </a:srgbClr>
            </a:gs>
            <a:gs pos="66667">
              <a:srgbClr val="3D8058">
                <a:alpha val="100000"/>
              </a:srgbClr>
            </a:gs>
            <a:gs pos="100000">
              <a:srgbClr val="3D8058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5135" y="1994767"/>
            <a:ext cx="6007866" cy="845562"/>
            <a:chOff x="0" y="0"/>
            <a:chExt cx="38169721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545657" y="1994767"/>
            <a:ext cx="6007866" cy="845562"/>
            <a:chOff x="0" y="0"/>
            <a:chExt cx="38169721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851555" y="1994767"/>
            <a:ext cx="6007866" cy="845562"/>
            <a:chOff x="0" y="0"/>
            <a:chExt cx="38169721" cy="53721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sp>
        <p:nvSpPr>
          <p:cNvPr name="AutoShape 8" id="8"/>
          <p:cNvSpPr/>
          <p:nvPr/>
        </p:nvSpPr>
        <p:spPr>
          <a:xfrm>
            <a:off x="1508178" y="4701138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508178" y="5989211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1508178" y="7281680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508178" y="8905223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-801148" y="-2414208"/>
            <a:ext cx="4618653" cy="4114800"/>
          </a:xfrm>
          <a:custGeom>
            <a:avLst/>
            <a:gdLst/>
            <a:ahLst/>
            <a:cxnLst/>
            <a:rect r="r" b="b" t="t" l="l"/>
            <a:pathLst>
              <a:path h="4114800" w="4618653">
                <a:moveTo>
                  <a:pt x="0" y="0"/>
                </a:moveTo>
                <a:lnTo>
                  <a:pt x="4618653" y="0"/>
                </a:lnTo>
                <a:lnTo>
                  <a:pt x="461865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996798" y="3699183"/>
            <a:ext cx="4484905" cy="49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  <a:spcBef>
                <a:spcPct val="0"/>
              </a:spcBef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Segurança de dados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96798" y="5056055"/>
            <a:ext cx="4484905" cy="49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  <a:spcBef>
                <a:spcPct val="0"/>
              </a:spcBef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Acessibilidade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503197" y="642217"/>
            <a:ext cx="10092786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59"/>
              </a:lnSpc>
            </a:pPr>
            <a:r>
              <a:rPr lang="en-US" sz="5799" b="true">
                <a:solidFill>
                  <a:srgbClr val="FFFFFF"/>
                </a:solidFill>
                <a:latin typeface="Fira Sans Ultra-Bold"/>
                <a:ea typeface="Fira Sans Ultra-Bold"/>
                <a:cs typeface="Fira Sans Ultra-Bold"/>
                <a:sym typeface="Fira Sans Ultra-Bold"/>
              </a:rPr>
              <a:t>REQUISITOS NÃO FUNCIONAIS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06039" y="2222391"/>
            <a:ext cx="4466960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true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Código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380831" y="2204602"/>
            <a:ext cx="443276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Requisitos Não Funcionais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408304" y="2222391"/>
            <a:ext cx="4894367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Descrição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26681" y="3708708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RNF01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26681" y="5062239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RNF02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26681" y="6415770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RNF03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26681" y="7769301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RNF04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996798" y="6412927"/>
            <a:ext cx="4484905" cy="49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  <a:spcBef>
                <a:spcPct val="0"/>
              </a:spcBef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Disponibilidade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996798" y="7769799"/>
            <a:ext cx="4484905" cy="49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  <a:spcBef>
                <a:spcPct val="0"/>
              </a:spcBef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Compatibilidade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067042" y="3312209"/>
            <a:ext cx="5800225" cy="171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Segurança nos dados de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cadastro, login e ficha de anamnese com senhas criptografadas.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2067042" y="5048250"/>
            <a:ext cx="5717711" cy="872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terface de usuário simples e intuitiva.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2074002" y="6151576"/>
            <a:ext cx="5981166" cy="872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sistema deve func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ionar 24 horas por dia, 7 dias na semana.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074002" y="7609581"/>
            <a:ext cx="6161079" cy="872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sistema deve f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uncionar na maioria dos dispositivos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21212">
                <a:alpha val="100000"/>
              </a:srgbClr>
            </a:gs>
            <a:gs pos="33333">
              <a:srgbClr val="3D8058">
                <a:alpha val="100000"/>
              </a:srgbClr>
            </a:gs>
            <a:gs pos="66667">
              <a:srgbClr val="3D8058">
                <a:alpha val="100000"/>
              </a:srgbClr>
            </a:gs>
            <a:gs pos="100000">
              <a:srgbClr val="3D8058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5135" y="1994767"/>
            <a:ext cx="6007866" cy="845562"/>
            <a:chOff x="0" y="0"/>
            <a:chExt cx="38169721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545657" y="1994767"/>
            <a:ext cx="6007866" cy="845562"/>
            <a:chOff x="0" y="0"/>
            <a:chExt cx="38169721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851555" y="1994767"/>
            <a:ext cx="6007866" cy="845562"/>
            <a:chOff x="0" y="0"/>
            <a:chExt cx="38169721" cy="53721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8169720" cy="5372100"/>
            </a:xfrm>
            <a:custGeom>
              <a:avLst/>
              <a:gdLst/>
              <a:ahLst/>
              <a:cxnLst/>
              <a:rect r="r" b="b" t="t" l="l"/>
              <a:pathLst>
                <a:path h="5372100" w="38169720">
                  <a:moveTo>
                    <a:pt x="3661905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619052" y="5372100"/>
                  </a:lnTo>
                  <a:lnTo>
                    <a:pt x="38169720" y="2686050"/>
                  </a:lnTo>
                  <a:lnTo>
                    <a:pt x="36619052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</p:sp>
      </p:grpSp>
      <p:sp>
        <p:nvSpPr>
          <p:cNvPr name="AutoShape 8" id="8"/>
          <p:cNvSpPr/>
          <p:nvPr/>
        </p:nvSpPr>
        <p:spPr>
          <a:xfrm>
            <a:off x="1508178" y="4701138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>
            <a:off x="1508178" y="5989211"/>
            <a:ext cx="16019206" cy="0"/>
          </a:xfrm>
          <a:prstGeom prst="line">
            <a:avLst/>
          </a:prstGeom>
          <a:ln cap="flat" w="9525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-801148" y="-2414208"/>
            <a:ext cx="4618653" cy="4114800"/>
          </a:xfrm>
          <a:custGeom>
            <a:avLst/>
            <a:gdLst/>
            <a:ahLst/>
            <a:cxnLst/>
            <a:rect r="r" b="b" t="t" l="l"/>
            <a:pathLst>
              <a:path h="4114800" w="4618653">
                <a:moveTo>
                  <a:pt x="0" y="0"/>
                </a:moveTo>
                <a:lnTo>
                  <a:pt x="4618653" y="0"/>
                </a:lnTo>
                <a:lnTo>
                  <a:pt x="461865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996798" y="3699183"/>
            <a:ext cx="4484905" cy="49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  <a:spcBef>
                <a:spcPct val="0"/>
              </a:spcBef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Backup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996798" y="5056055"/>
            <a:ext cx="4484905" cy="960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3"/>
              </a:lnSpc>
            </a:pPr>
            <a:r>
              <a:rPr lang="en-US" sz="2630" spc="1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Tempo de resposta </a:t>
            </a:r>
          </a:p>
          <a:p>
            <a:pPr algn="l">
              <a:lnSpc>
                <a:spcPts val="3683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4503197" y="642217"/>
            <a:ext cx="10092786" cy="876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59"/>
              </a:lnSpc>
            </a:pPr>
            <a:r>
              <a:rPr lang="en-US" sz="5799" b="true">
                <a:solidFill>
                  <a:srgbClr val="FFFFFF"/>
                </a:solidFill>
                <a:latin typeface="Fira Sans Ultra-Bold"/>
                <a:ea typeface="Fira Sans Ultra-Bold"/>
                <a:cs typeface="Fira Sans Ultra-Bold"/>
                <a:sym typeface="Fira Sans Ultra-Bold"/>
              </a:rPr>
              <a:t>REQUISITOS NÃO FUNCIONAIS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06039" y="2222391"/>
            <a:ext cx="4466960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b="true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Código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80831" y="2204602"/>
            <a:ext cx="4432768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Requisitos Não Funcionais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408304" y="2222391"/>
            <a:ext cx="4894367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b="true" sz="26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Descrição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6681" y="3708708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RNF05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26681" y="5062239"/>
            <a:ext cx="4484905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RNF06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067042" y="3312209"/>
            <a:ext cx="5800225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sistema deve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realizar backup semanal para segurança dos dados.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2004148" y="4705900"/>
            <a:ext cx="5702678" cy="171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 sis</a:t>
            </a:r>
            <a:r>
              <a:rPr lang="en-US" sz="2400" spc="12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tema deve responder às solicitações do usuário em até 4 segundos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21212">
                <a:alpha val="100000"/>
              </a:srgbClr>
            </a:gs>
            <a:gs pos="33333">
              <a:srgbClr val="3D8058">
                <a:alpha val="100000"/>
              </a:srgbClr>
            </a:gs>
            <a:gs pos="66667">
              <a:srgbClr val="3D8058">
                <a:alpha val="100000"/>
              </a:srgbClr>
            </a:gs>
            <a:gs pos="100000">
              <a:srgbClr val="3D8058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3885004" y="6317288"/>
            <a:ext cx="4402996" cy="4114800"/>
          </a:xfrm>
          <a:custGeom>
            <a:avLst/>
            <a:gdLst/>
            <a:ahLst/>
            <a:cxnLst/>
            <a:rect r="r" b="b" t="t" l="l"/>
            <a:pathLst>
              <a:path h="4114800" w="4402996">
                <a:moveTo>
                  <a:pt x="0" y="0"/>
                </a:moveTo>
                <a:lnTo>
                  <a:pt x="4402996" y="0"/>
                </a:lnTo>
                <a:lnTo>
                  <a:pt x="440299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128679"/>
            <a:ext cx="16230600" cy="3216610"/>
          </a:xfrm>
          <a:custGeom>
            <a:avLst/>
            <a:gdLst/>
            <a:ahLst/>
            <a:cxnLst/>
            <a:rect r="r" b="b" t="t" l="l"/>
            <a:pathLst>
              <a:path h="3216610" w="16230600">
                <a:moveTo>
                  <a:pt x="0" y="0"/>
                </a:moveTo>
                <a:lnTo>
                  <a:pt x="16230600" y="0"/>
                </a:lnTo>
                <a:lnTo>
                  <a:pt x="16230600" y="3216609"/>
                </a:lnTo>
                <a:lnTo>
                  <a:pt x="0" y="32166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02049" y="2360959"/>
            <a:ext cx="12709017" cy="3838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99"/>
              </a:lnSpc>
              <a:spcBef>
                <a:spcPct val="0"/>
              </a:spcBef>
            </a:pPr>
            <a:r>
              <a:rPr lang="en-US" sz="22499" i="true" spc="112">
                <a:solidFill>
                  <a:srgbClr val="F1ECEC"/>
                </a:solidFill>
                <a:latin typeface="Anton Italics"/>
                <a:ea typeface="Anton Italics"/>
                <a:cs typeface="Anton Italics"/>
                <a:sym typeface="Anton Italics"/>
              </a:rPr>
              <a:t>Obrigado!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576998" y="874439"/>
            <a:ext cx="3572518" cy="3254239"/>
          </a:xfrm>
          <a:custGeom>
            <a:avLst/>
            <a:gdLst/>
            <a:ahLst/>
            <a:cxnLst/>
            <a:rect r="r" b="b" t="t" l="l"/>
            <a:pathLst>
              <a:path h="3254239" w="3572518">
                <a:moveTo>
                  <a:pt x="0" y="0"/>
                </a:moveTo>
                <a:lnTo>
                  <a:pt x="3572518" y="0"/>
                </a:lnTo>
                <a:lnTo>
                  <a:pt x="3572518" y="3254240"/>
                </a:lnTo>
                <a:lnTo>
                  <a:pt x="0" y="32542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3375005" y="5736984"/>
            <a:ext cx="3572518" cy="3254239"/>
          </a:xfrm>
          <a:custGeom>
            <a:avLst/>
            <a:gdLst/>
            <a:ahLst/>
            <a:cxnLst/>
            <a:rect r="r" b="b" t="t" l="l"/>
            <a:pathLst>
              <a:path h="3254239" w="3572518">
                <a:moveTo>
                  <a:pt x="0" y="0"/>
                </a:moveTo>
                <a:lnTo>
                  <a:pt x="3572518" y="0"/>
                </a:lnTo>
                <a:lnTo>
                  <a:pt x="3572518" y="3254239"/>
                </a:lnTo>
                <a:lnTo>
                  <a:pt x="0" y="325423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DAGou8KsGuI</dc:identifier>
  <dcterms:modified xsi:type="dcterms:W3CDTF">2011-08-01T06:04:30Z</dcterms:modified>
  <cp:revision>1</cp:revision>
  <dc:title>Roger guedes personal</dc:title>
</cp:coreProperties>
</file>

<file path=docProps/thumbnail.jpeg>
</file>